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0" r:id="rId2"/>
    <p:sldId id="262" r:id="rId3"/>
    <p:sldId id="263" r:id="rId4"/>
    <p:sldId id="272" r:id="rId5"/>
    <p:sldId id="261" r:id="rId6"/>
    <p:sldId id="271" r:id="rId7"/>
    <p:sldId id="265" r:id="rId8"/>
    <p:sldId id="266" r:id="rId9"/>
    <p:sldId id="264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mmaire" id="{5F42D8CA-7751-42FF-9DAC-883E9A8BDE3B}">
          <p14:sldIdLst>
            <p14:sldId id="260"/>
            <p14:sldId id="262"/>
            <p14:sldId id="263"/>
            <p14:sldId id="272"/>
            <p14:sldId id="261"/>
            <p14:sldId id="271"/>
            <p14:sldId id="265"/>
            <p14:sldId id="266"/>
            <p14:sldId id="264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F00"/>
    <a:srgbClr val="9BBB59"/>
    <a:srgbClr val="F79646"/>
    <a:srgbClr val="A14341"/>
    <a:srgbClr val="C0504D"/>
    <a:srgbClr val="4F81BD"/>
    <a:srgbClr val="FFFFFF"/>
    <a:srgbClr val="878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41" autoAdjust="0"/>
    <p:restoredTop sz="84364" autoAdjust="0"/>
  </p:normalViewPr>
  <p:slideViewPr>
    <p:cSldViewPr snapToGrid="0" snapToObjects="1">
      <p:cViewPr varScale="1">
        <p:scale>
          <a:sx n="93" d="100"/>
          <a:sy n="93" d="100"/>
        </p:scale>
        <p:origin x="198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1DF9C-D240-8844-B816-5BE79E49DD26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3E41-78B6-CA4D-8DE8-EF0FA14A24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41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FEC5-D583-554E-947A-415AAB740FA7}" type="datetimeFigureOut">
              <a:rPr lang="fr-FR" smtClean="0"/>
              <a:t>11/01/2023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932B9-19B0-084A-BE31-FD5481C38C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195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800" y="1043869"/>
            <a:ext cx="6168304" cy="503862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EE7F0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0BD01439-46F0-5544-9F31-983C823C8BBF}" type="datetime1">
              <a:rPr lang="fr-FR" smtClean="0"/>
              <a:t>11/01/2023</a:t>
            </a:fld>
            <a:endParaRPr lang="fr-FR" dirty="0"/>
          </a:p>
        </p:txBody>
      </p:sp>
      <p:pic>
        <p:nvPicPr>
          <p:cNvPr id="7" name="Image 6" descr="logoCeremaRV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99360" cy="883920"/>
          </a:xfrm>
          <a:prstGeom prst="rect">
            <a:avLst/>
          </a:prstGeom>
        </p:spPr>
      </p:pic>
      <p:cxnSp>
        <p:nvCxnSpPr>
          <p:cNvPr id="9" name="Connecteur droit 8"/>
          <p:cNvCxnSpPr/>
          <p:nvPr userDrawn="1"/>
        </p:nvCxnSpPr>
        <p:spPr>
          <a:xfrm>
            <a:off x="208757" y="883920"/>
            <a:ext cx="2078874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2590800" y="883920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939407" y="6082497"/>
            <a:ext cx="1478697" cy="638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815186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140781"/>
            <a:ext cx="7616919" cy="508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7888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227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80" y="1406964"/>
            <a:ext cx="7616919" cy="4719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9F4AA93D-2474-6845-A9D5-AC5F317CD3DD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9880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85BEA511-E543-0A4F-9AD8-E4C56BED42E0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>
            <a:spLocks noGrp="1"/>
          </p:cNvSpPr>
          <p:nvPr>
            <p:ph sz="half" idx="11"/>
          </p:nvPr>
        </p:nvSpPr>
        <p:spPr>
          <a:xfrm>
            <a:off x="4992238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3145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81" y="273050"/>
            <a:ext cx="239563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96743" y="273052"/>
            <a:ext cx="499005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9881" y="1626695"/>
            <a:ext cx="2395632" cy="44994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4A3A3C09-01FD-8343-8EB9-C75AE5BA7CE8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1069881" y="1544790"/>
            <a:ext cx="2395633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66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80" y="1505832"/>
            <a:ext cx="7616919" cy="462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318E707F-EC21-0C4D-BF5C-F56351EC43CD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CeremaRVB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96" y="6300559"/>
            <a:ext cx="1207708" cy="427116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1069882" y="6242446"/>
            <a:ext cx="1217750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7AD85E9-8509-4FA4-B5FA-86377EEC4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1" y="6286700"/>
            <a:ext cx="562996" cy="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4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EE7F00"/>
          </a:solidFill>
          <a:latin typeface="+mj-lt"/>
          <a:ea typeface="+mj-ea"/>
          <a:cs typeface="+mj-cs"/>
        </a:defRPr>
      </a:lvl1pPr>
    </p:titleStyle>
    <p:bodyStyle>
      <a:lvl1pPr marL="468000" indent="-457200" algn="l" defTabSz="457200" rtl="0" eaLnBrk="1" latinLnBrk="0" hangingPunct="1">
        <a:spcBef>
          <a:spcPts val="768"/>
        </a:spcBef>
        <a:buClr>
          <a:srgbClr val="EE7F00"/>
        </a:buClr>
        <a:buFont typeface="Lucida Grande"/>
        <a:buChar char="—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87888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42/TP_A20_A89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08FC08-C785-41B0-98B4-E3FEF1F78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3257"/>
            <a:ext cx="9144000" cy="5155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3270A-A7B0-4ABF-8A7F-C6039082240F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-1" y="879473"/>
            <a:ext cx="9349483" cy="5217321"/>
          </a:xfrm>
          <a:prstGeom prst="rect">
            <a:avLst/>
          </a:prstGeom>
          <a:solidFill>
            <a:srgbClr val="FFFFFF">
              <a:alpha val="6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64F86D2A-024D-4436-929F-03580657B81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45018" y="1163606"/>
            <a:ext cx="7217453" cy="1344940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>
            <a:normAutofit fontScale="90000"/>
          </a:bodyPr>
          <a:lstStyle/>
          <a:p>
            <a:r>
              <a:rPr lang="fr-FR" altLang="fr-FR" dirty="0">
                <a:solidFill>
                  <a:srgbClr val="EF7C00"/>
                </a:solidFill>
                <a:cs typeface="ヒラギノ角ゴ Pro W3" charset="0"/>
              </a:rPr>
              <a:t>TP – étude du barreau A20/A89</a:t>
            </a:r>
            <a:endParaRPr lang="fr-FR" dirty="0"/>
          </a:p>
        </p:txBody>
      </p:sp>
      <p:sp>
        <p:nvSpPr>
          <p:cNvPr id="7" name="Titre 8">
            <a:extLst>
              <a:ext uri="{FF2B5EF4-FFF2-40B4-BE49-F238E27FC236}">
                <a16:creationId xmlns:a16="http://schemas.microsoft.com/office/drawing/2014/main" id="{10724667-B00D-4F75-86FF-8EB6781E91E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27023" y="5438775"/>
            <a:ext cx="8489951" cy="539752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EE7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>
                <a:solidFill>
                  <a:schemeClr val="tx1"/>
                </a:solidFill>
                <a:cs typeface="ヒラギノ角ゴ Pro W3" charset="0"/>
              </a:rPr>
              <a:t>Lucas RIVOIRARD – CEREMA Sud-Ouest / DMOB / MIM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6858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66266B-B860-4BFA-B205-55E041B6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928"/>
            <a:ext cx="9144000" cy="391885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débit/vitesse</a:t>
            </a:r>
          </a:p>
        </p:txBody>
      </p:sp>
    </p:spTree>
    <p:extLst>
      <p:ext uri="{BB962C8B-B14F-4D97-AF65-F5344CB8AC3E}">
        <p14:creationId xmlns:p14="http://schemas.microsoft.com/office/powerpoint/2010/main" val="364474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diagramme fondamental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4365C0-6993-4CB6-AFF4-15EE6C91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34" y="1422439"/>
            <a:ext cx="6162446" cy="4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02F5F7-FF9B-4274-BC94-7886A25EA6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4FE454-F11B-4C7B-AB5D-F360C10E3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459D6E-9636-40DC-B133-740D37E5B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BC6688A-FDE3-4A51-ADC2-73F8EC61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6A3774-656A-4B6B-A2A4-488961EF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50"/>
            <a:ext cx="9144000" cy="484094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DD05CC0-5F88-47C9-863E-F289A3D174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données FCD</a:t>
            </a:r>
          </a:p>
        </p:txBody>
      </p:sp>
    </p:spTree>
    <p:extLst>
      <p:ext uri="{BB962C8B-B14F-4D97-AF65-F5344CB8AC3E}">
        <p14:creationId xmlns:p14="http://schemas.microsoft.com/office/powerpoint/2010/main" val="294233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74687D-8B6B-4095-AF4F-BD36066B22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FCA219-07A1-4204-9E36-D2C9CC0A4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BF9180-72D1-4DA6-BDA0-5FF943670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251653F-AFE5-4692-929B-FE1F610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28AEA5-6869-4483-8102-63B087903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571"/>
            <a:ext cx="9144000" cy="3918857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9579D5F-AD3D-4976-9BFE-96808947B4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367489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D34784-73C9-422F-B9E0-20908CC2E6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066188-0495-432A-9ED6-64DB1FF93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ABA65A-348E-4958-9A9B-906E16502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59D2FA-21DB-4FA4-9F41-5C1E1711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11" y="1453524"/>
            <a:ext cx="3325585" cy="47107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6CE4AAD-1994-412C-AEED-E8E6B9EDCD9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Présentation de la zone d’étude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28806-E27F-4FB2-AE8D-73A98C53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3" y="1738633"/>
            <a:ext cx="4483372" cy="33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5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1C8CFA-4D2E-4399-800B-7226F1C8C5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974A50-051F-4B3E-906C-CFE3E666B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4E3DA-76A3-4D4C-880D-447B7B5A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5E511-D314-4A8A-BC3E-DAA2FA7E1669}"/>
              </a:ext>
            </a:extLst>
          </p:cNvPr>
          <p:cNvSpPr/>
          <p:nvPr/>
        </p:nvSpPr>
        <p:spPr>
          <a:xfrm>
            <a:off x="164386" y="965711"/>
            <a:ext cx="4407613" cy="516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Abaissement vitesse 110 km/h à 90 km/h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Interdiction de dépassement PL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interdite voie de gauche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rabattue voie de droite et la voie spéciale pour véhicules lents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sur la voie véhicules lents autorisée à toutes les catégories de véhicules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Affichage d’un message de restriction de voie sur le PMV en amont ;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Mise en place d’un panneau de signalisation fixe indiquant l’autorisation de circulation sur la voie véhicules lents.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0B2EF82-D072-4F25-9792-FE75F040B1C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Mesure mise en place par la DIRCO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E17ED6-73E7-4479-A07D-4C48412C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7753"/>
            <a:ext cx="4490640" cy="47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ADB53F8-B2A4-4E4D-9122-518BDE1583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8EC8BF-7995-4AC4-A177-6816EBF1F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C12C3F-A74D-4A06-9A3F-15981115D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84030C6-E548-43C5-B7E1-1E8FEA9D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https://github.com/luks42/TP_A20_A89</a:t>
            </a:r>
            <a:r>
              <a:rPr lang="fr-FR" dirty="0"/>
              <a:t>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E8E2267-E690-4CC6-9A84-AD01785CCD9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</p:spTree>
    <p:extLst>
      <p:ext uri="{BB962C8B-B14F-4D97-AF65-F5344CB8AC3E}">
        <p14:creationId xmlns:p14="http://schemas.microsoft.com/office/powerpoint/2010/main" val="110040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6FEB-FEB5-4376-BB5B-54892EA88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2743785-F9A7-459E-A7B1-23C7F73B193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728E71-04BD-4C2C-B1FF-5A56A4B5CADF}"/>
              </a:ext>
            </a:extLst>
          </p:cNvPr>
          <p:cNvSpPr txBox="1"/>
          <p:nvPr/>
        </p:nvSpPr>
        <p:spPr>
          <a:xfrm>
            <a:off x="930168" y="1996449"/>
            <a:ext cx="7541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https://mybinder.org/v2/</a:t>
            </a:r>
          </a:p>
          <a:p>
            <a:r>
              <a:rPr lang="fr-FR" sz="4800" b="1" dirty="0" err="1"/>
              <a:t>gh</a:t>
            </a:r>
            <a:r>
              <a:rPr lang="fr-FR" sz="4800" b="1" dirty="0"/>
              <a:t>/</a:t>
            </a:r>
            <a:r>
              <a:rPr lang="fr-FR" sz="4800" b="1" dirty="0" err="1"/>
              <a:t>formationTrafic</a:t>
            </a:r>
            <a:r>
              <a:rPr lang="fr-FR" sz="4800" b="1" dirty="0"/>
              <a:t>/</a:t>
            </a:r>
          </a:p>
          <a:p>
            <a:r>
              <a:rPr lang="fr-FR" sz="4800" b="1" dirty="0"/>
              <a:t>TP_A20_A89/master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9637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070F35D-B2A2-46E7-9DCF-D4250DA553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5173F3-4732-4182-97C0-76790F50A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984FBD-CCA9-412E-B29D-55E392C8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829EBAA-1492-4282-9116-B40102F3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https://hub.gke.mybinder.org/user/formationtrafic-tp_a20_a89-7ks1s49k/notebooks/TP_A20_A89.ipynb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BBC7CA4-A57F-481B-9A06-DEFB0248E1F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</p:spTree>
    <p:extLst>
      <p:ext uri="{BB962C8B-B14F-4D97-AF65-F5344CB8AC3E}">
        <p14:creationId xmlns:p14="http://schemas.microsoft.com/office/powerpoint/2010/main" val="39152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50EB5D-BA03-48C7-A26D-F1D39570A1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7616B4-695E-43DE-8C2B-E87D3C686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0107B9-8817-4C2D-BCA7-CE77FA9C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BA9BD80-A7F6-4DBE-A9F3-AB7C89E4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informations de contexte </a:t>
            </a:r>
            <a:r>
              <a:rPr lang="fr-FR" b="0" dirty="0"/>
              <a:t>permettent d’affiner l’analyse statistique des données. Par exemple des informations relatives à la météo …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931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D31EC4-3389-4396-A5BC-EA90F50D4B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D90C30-B2E4-4D09-8732-487AD0FBB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329011-F708-4DAD-BFD2-9DCBB5D26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76C30C6-A5E5-4A2E-8E77-13493988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Qualification des données FCD :</a:t>
            </a:r>
            <a:br>
              <a:rPr lang="fr-FR" dirty="0"/>
            </a:br>
            <a:r>
              <a:rPr lang="fr-FR" dirty="0"/>
              <a:t>- comparaison des vitesses FCD avec les boucles</a:t>
            </a:r>
            <a:br>
              <a:rPr lang="fr-FR" dirty="0"/>
            </a:br>
            <a:r>
              <a:rPr lang="fr-FR" dirty="0"/>
              <a:t>- calcul du taux de pénétration des FCD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577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36A255-0D2C-4E10-A2E3-724204EEA2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B60A80-97B6-48AC-B422-2874D3621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009BA0-E71E-4F31-9820-E14A53086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30A529-788D-424C-BFF8-1C794A98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3" y="1890445"/>
            <a:ext cx="8052370" cy="345101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A337EB0-2991-4B43-82EC-7CBD2D23ABA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 journalier …</a:t>
            </a:r>
          </a:p>
        </p:txBody>
      </p:sp>
    </p:spTree>
    <p:extLst>
      <p:ext uri="{BB962C8B-B14F-4D97-AF65-F5344CB8AC3E}">
        <p14:creationId xmlns:p14="http://schemas.microsoft.com/office/powerpoint/2010/main" val="3815937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11627</TotalTime>
  <Words>399</Words>
  <Application>Microsoft Office PowerPoint</Application>
  <PresentationFormat>Affichage à l'écran (4:3)</PresentationFormat>
  <Paragraphs>61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1" baseType="lpstr">
      <vt:lpstr>Microsoft YaHei</vt:lpstr>
      <vt:lpstr>Arial</vt:lpstr>
      <vt:lpstr>Arial, sans-serif</vt:lpstr>
      <vt:lpstr>Calibri</vt:lpstr>
      <vt:lpstr>Lucida Grande</vt:lpstr>
      <vt:lpstr>Wingdings</vt:lpstr>
      <vt:lpstr>ヒラギノ角ゴ Pro W3</vt:lpstr>
      <vt:lpstr>Thème Office</vt:lpstr>
      <vt:lpstr>TP – étude du barreau A20/A89</vt:lpstr>
      <vt:lpstr>Présentation PowerPoint</vt:lpstr>
      <vt:lpstr>Présentation PowerPoint</vt:lpstr>
      <vt:lpstr>https://github.com/luks42/TP_A20_A89 </vt:lpstr>
      <vt:lpstr>Présentation PowerPoint</vt:lpstr>
      <vt:lpstr>https://hub.gke.mybinder.org/user/formationtrafic-tp_a20_a89-7ks1s49k/notebooks/TP_A20_A89.ipynb</vt:lpstr>
      <vt:lpstr>Les informations de contexte permettent d’affiner l’analyse statistique des données. Par exemple des informations relatives à la météo … </vt:lpstr>
      <vt:lpstr>Qualification des données FCD : - comparaison des vitesses FCD avec les boucles - calcul du taux de pénétration des FCD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 medias res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Céline Lamy</dc:creator>
  <cp:lastModifiedBy>M. Lucas RIVOIRARD</cp:lastModifiedBy>
  <cp:revision>432</cp:revision>
  <cp:lastPrinted>2018-12-17T16:37:22Z</cp:lastPrinted>
  <dcterms:created xsi:type="dcterms:W3CDTF">2017-10-23T15:50:20Z</dcterms:created>
  <dcterms:modified xsi:type="dcterms:W3CDTF">2023-01-11T09:32:47Z</dcterms:modified>
</cp:coreProperties>
</file>